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handoutMasterIdLst>
    <p:handoutMasterId r:id="rId24"/>
  </p:handoutMasterIdLst>
  <p:sldIdLst>
    <p:sldId id="318" r:id="rId4"/>
    <p:sldId id="259" r:id="rId5"/>
    <p:sldId id="319" r:id="rId6"/>
    <p:sldId id="312" r:id="rId7"/>
    <p:sldId id="321" r:id="rId8"/>
    <p:sldId id="322" r:id="rId9"/>
    <p:sldId id="323" r:id="rId10"/>
    <p:sldId id="324" r:id="rId11"/>
    <p:sldId id="264" r:id="rId12"/>
    <p:sldId id="313" r:id="rId13"/>
    <p:sldId id="309" r:id="rId14"/>
    <p:sldId id="317" r:id="rId15"/>
    <p:sldId id="303" r:id="rId16"/>
    <p:sldId id="263" r:id="rId17"/>
    <p:sldId id="328" r:id="rId18"/>
    <p:sldId id="302" r:id="rId19"/>
    <p:sldId id="296" r:id="rId20"/>
    <p:sldId id="266" r:id="rId21"/>
    <p:sldId id="298" r:id="rId2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esh pradhan" initials="dp" lastIdx="1" clrIdx="0">
    <p:extLst>
      <p:ext uri="{19B8F6BF-5375-455C-9EA6-DF929625EA0E}">
        <p15:presenceInfo xmlns:p15="http://schemas.microsoft.com/office/powerpoint/2012/main" userId="48e9b0c7c39e7cce" providerId="Windows Live"/>
      </p:ext>
    </p:extLst>
  </p:cmAuthor>
  <p:cmAuthor id="2" name="hp" initials="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635"/>
    <a:srgbClr val="670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6" autoAdjust="0"/>
  </p:normalViewPr>
  <p:slideViewPr>
    <p:cSldViewPr>
      <p:cViewPr varScale="1">
        <p:scale>
          <a:sx n="63" d="100"/>
          <a:sy n="63" d="100"/>
        </p:scale>
        <p:origin x="91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dp-4-3-11-mdm\AWPB\2020-21\Jharkhand\Calculato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66157191277087"/>
          <c:y val="8.4179584973753233E-2"/>
          <c:w val="0.79711368335784749"/>
          <c:h val="0.75101070374015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0456609324039204E-2"/>
                  <c:y val="-1.041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3B-4AA8-B594-F94A599ED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Jharkhand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3B-4AA8-B594-F94A599EDA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%age Coverage U.Pry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Jharkhand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0.88000000000000012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3B-4AA8-B594-F94A599ED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34208"/>
        <c:axId val="134735744"/>
      </c:barChart>
      <c:catAx>
        <c:axId val="13473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4735744"/>
        <c:crosses val="autoZero"/>
        <c:auto val="1"/>
        <c:lblAlgn val="ctr"/>
        <c:lblOffset val="100"/>
        <c:noMultiLvlLbl val="0"/>
      </c:catAx>
      <c:valAx>
        <c:axId val="13473574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473420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0878369194191"/>
          <c:y val="6.5713379182602463E-2"/>
          <c:w val="0.8244663946870151"/>
          <c:h val="0.76403153707349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3919072333696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59-421B-BA2C-38334EE339AF}"/>
                </c:ext>
              </c:extLst>
            </c:dLbl>
            <c:dLbl>
              <c:idx val="1"/>
              <c:layout>
                <c:manualLayout>
                  <c:x val="-3.0456609324039201E-2"/>
                  <c:y val="-1.041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DD-42DA-ADB4-D7DFABB45D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Jharkhand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0.96739130434782605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D-42DA-ADB4-D7DFABB45D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%age Coverage U.Pry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Jharkhand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0.96739130434782605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DD-42DA-ADB4-D7DFABB45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702208"/>
        <c:axId val="138708096"/>
      </c:barChart>
      <c:catAx>
        <c:axId val="13870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8708096"/>
        <c:crosses val="autoZero"/>
        <c:auto val="1"/>
        <c:lblAlgn val="ctr"/>
        <c:lblOffset val="100"/>
        <c:noMultiLvlLbl val="0"/>
      </c:catAx>
      <c:valAx>
        <c:axId val="13870809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870220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lang="en-US"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US" sz="1600" dirty="0"/>
              <a:t>% Coverage of CCH against PAB approval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36714895569274"/>
          <c:y val="0.16617002155865143"/>
          <c:w val="0.82809185316570733"/>
          <c:h val="0.71013674995511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lang="en-US" sz="12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DBD-4C83-8496-A35BD6FB820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lang="en-US" sz="12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DBD-4C83-8496-A35BD6FB8203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lang="en-US" sz="12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DBD-4C83-8496-A35BD6FB82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Jharkhand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E2-48C8-A400-BAE5F2663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876672"/>
        <c:axId val="148886656"/>
      </c:barChart>
      <c:catAx>
        <c:axId val="14887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800"/>
            </a:pPr>
            <a:endParaRPr lang="en-US"/>
          </a:p>
        </c:txPr>
        <c:crossAx val="148886656"/>
        <c:crosses val="autoZero"/>
        <c:auto val="1"/>
        <c:lblAlgn val="ctr"/>
        <c:lblOffset val="100"/>
        <c:noMultiLvlLbl val="0"/>
      </c:catAx>
      <c:valAx>
        <c:axId val="14888665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4887667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400"/>
            </a:pPr>
            <a:r>
              <a:rPr lang="en-US" sz="1400" dirty="0"/>
              <a:t>% Procurement</a:t>
            </a:r>
            <a:r>
              <a:rPr lang="en-US" sz="1400" baseline="0" dirty="0"/>
              <a:t> of Kitchen Devices against sanctioned</a:t>
            </a:r>
            <a:endParaRPr lang="en-US" sz="1400" dirty="0"/>
          </a:p>
        </c:rich>
      </c:tx>
      <c:layout>
        <c:manualLayout>
          <c:xMode val="edge"/>
          <c:yMode val="edge"/>
          <c:x val="0.146209430978781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04574496202082"/>
          <c:y val="0.21581344669070412"/>
          <c:w val="0.85895425503797973"/>
          <c:h val="0.66854496649317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New Kitchen Devices</c:v>
                </c:pt>
                <c:pt idx="1">
                  <c:v>Replacement of Kitchen devices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0%">
                  <c:v>0.99980000000000002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2-420F-A170-F53A117B4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026304"/>
        <c:axId val="149027840"/>
      </c:barChart>
      <c:catAx>
        <c:axId val="14902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149027840"/>
        <c:crosses val="autoZero"/>
        <c:auto val="1"/>
        <c:lblAlgn val="ctr"/>
        <c:lblOffset val="100"/>
        <c:noMultiLvlLbl val="0"/>
      </c:catAx>
      <c:valAx>
        <c:axId val="149027840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4902630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IN" sz="1600" dirty="0"/>
              <a:t>% Construction of Kitchen-cum-Store against Sanctioned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893263342082262"/>
          <c:y val="0.19110687335957968"/>
          <c:w val="0.81877978487983161"/>
          <c:h val="0.6949171587926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Construction of Kitchen-cum-Store against Sanctioned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Jharkhand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0.83000000000000063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3D-4B56-838D-F4A27FF55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10144"/>
        <c:axId val="149148800"/>
      </c:barChart>
      <c:catAx>
        <c:axId val="14911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800"/>
            </a:pPr>
            <a:endParaRPr lang="en-US"/>
          </a:p>
        </c:txPr>
        <c:crossAx val="149148800"/>
        <c:crosses val="autoZero"/>
        <c:auto val="1"/>
        <c:lblAlgn val="ctr"/>
        <c:lblOffset val="100"/>
        <c:noMultiLvlLbl val="0"/>
      </c:catAx>
      <c:valAx>
        <c:axId val="14914880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800"/>
            </a:pPr>
            <a:endParaRPr lang="en-US"/>
          </a:p>
        </c:txPr>
        <c:crossAx val="14911014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School</a:t>
            </a:r>
            <a:r>
              <a:rPr lang="en-US" baseline="0" dirty="0"/>
              <a:t> Nutrition Garden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 schools having School Nutrition Gardens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8.3610544265228043E-2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6-4B56-AF96-5BA2CFD9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460288"/>
        <c:axId val="150461824"/>
      </c:barChart>
      <c:catAx>
        <c:axId val="15046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61824"/>
        <c:crosses val="autoZero"/>
        <c:auto val="1"/>
        <c:lblAlgn val="ctr"/>
        <c:lblOffset val="100"/>
        <c:noMultiLvlLbl val="0"/>
      </c:catAx>
      <c:valAx>
        <c:axId val="1504618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60288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2000" dirty="0"/>
              <a:t>Coverage</a:t>
            </a:r>
            <a:r>
              <a:rPr lang="en-IN" sz="2000" baseline="0" dirty="0"/>
              <a:t> of Children</a:t>
            </a:r>
            <a:endParaRPr lang="en-IN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pattFill prst="pct5">
          <a:fgClr>
            <a:schemeClr val="accent1"/>
          </a:fgClr>
          <a:bgClr>
            <a:schemeClr val="bg1"/>
          </a:bgClr>
        </a:patt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Health check 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5555555555555775E-3"/>
                  <c:y val="-3.2407407407407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44-4492-B3E9-98786877DDD8}"/>
                </c:ext>
              </c:extLst>
            </c:dLbl>
            <c:dLbl>
              <c:idx val="1"/>
              <c:layout>
                <c:manualLayout>
                  <c:x val="8.3333333333332482E-3"/>
                  <c:y val="-3.2407407407407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44-4492-B3E9-98786877DDD8}"/>
                </c:ext>
              </c:extLst>
            </c:dLbl>
            <c:dLbl>
              <c:idx val="2"/>
              <c:layout>
                <c:manualLayout>
                  <c:x val="8.3333333333332482E-3"/>
                  <c:y val="-2.3148148148148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44-4492-B3E9-98786877D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Sheet1!$A$14</c:f>
              <c:numCache>
                <c:formatCode>0%</c:formatCode>
                <c:ptCount val="1"/>
                <c:pt idx="0">
                  <c:v>0.82710501000489556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44-4492-B3E9-98786877DDD8}"/>
            </c:ext>
          </c:extLst>
        </c:ser>
        <c:ser>
          <c:idx val="1"/>
          <c:order val="1"/>
          <c:tx>
            <c:strRef>
              <c:f>Sheet1!$B$13</c:f>
              <c:strCache>
                <c:ptCount val="1"/>
                <c:pt idx="0">
                  <c:v>IFA Distribution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161616161616162E-2"/>
                  <c:y val="-7.4074074074074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44-4492-B3E9-98786877D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Sheet1!$B$14</c:f>
              <c:numCache>
                <c:formatCode>0%</c:formatCode>
                <c:ptCount val="1"/>
                <c:pt idx="0">
                  <c:v>0.45380456230802885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44-4492-B3E9-98786877DDD8}"/>
            </c:ext>
          </c:extLst>
        </c:ser>
        <c:ser>
          <c:idx val="2"/>
          <c:order val="2"/>
          <c:tx>
            <c:strRef>
              <c:f>Sheet1!$C$13</c:f>
              <c:strCache>
                <c:ptCount val="1"/>
                <c:pt idx="0">
                  <c:v>Deworming Tablets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0808080808080808E-3"/>
                  <c:y val="-6.4814814814814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44-4492-B3E9-98786877D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Sheet1!$C$14</c:f>
              <c:numCache>
                <c:formatCode>0%</c:formatCode>
                <c:ptCount val="1"/>
                <c:pt idx="0">
                  <c:v>0.62987633922784125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44-4492-B3E9-98786877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477440"/>
        <c:axId val="150495616"/>
        <c:axId val="0"/>
      </c:bar3DChart>
      <c:catAx>
        <c:axId val="15047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495616"/>
        <c:crosses val="autoZero"/>
        <c:auto val="1"/>
        <c:lblAlgn val="ctr"/>
        <c:lblOffset val="100"/>
        <c:noMultiLvlLbl val="0"/>
      </c:catAx>
      <c:valAx>
        <c:axId val="15049561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77440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925105543828645E-2"/>
          <c:y val="0.85030506232321756"/>
          <c:w val="0.84734296497919981"/>
          <c:h val="0.13341469183225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27253450944629E-2"/>
          <c:y val="0.15412238761988986"/>
          <c:w val="0.86413318207841261"/>
          <c:h val="0.6314522415794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Schools data entered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Annual</c:v>
                </c:pt>
                <c:pt idx="1">
                  <c:v>Monthly</c:v>
                </c:pt>
                <c:pt idx="2">
                  <c:v>AMS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0.99910547060632315</c:v>
                </c:pt>
                <c:pt idx="1">
                  <c:v>0.97280071562351678</c:v>
                </c:pt>
                <c:pt idx="2">
                  <c:v>0.69000000000000061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6-4474-ADA2-37FEAD3DD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873984"/>
        <c:axId val="150875520"/>
      </c:barChart>
      <c:catAx>
        <c:axId val="1508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75520"/>
        <c:crosses val="autoZero"/>
        <c:auto val="1"/>
        <c:lblAlgn val="ctr"/>
        <c:lblOffset val="100"/>
        <c:noMultiLvlLbl val="0"/>
      </c:catAx>
      <c:valAx>
        <c:axId val="1508755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73984"/>
        <c:crosses val="autoZero"/>
        <c:crossBetween val="between"/>
        <c:minorUnit val="0.2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legend>
      <c:legendPos val="b"/>
      <c:layout>
        <c:manualLayout>
          <c:xMode val="edge"/>
          <c:yMode val="edge"/>
          <c:x val="0.26009255528932806"/>
          <c:y val="2.177015343137275E-2"/>
          <c:w val="0.42057102266703422"/>
          <c:h val="7.5629422871517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>
        <c:manualLayout>
          <c:xMode val="edge"/>
          <c:yMode val="edge"/>
          <c:x val="0.33738002283168356"/>
          <c:y val="4.3446868527989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Rader!$I$4</c:f>
              <c:strCache>
                <c:ptCount val="1"/>
                <c:pt idx="0">
                  <c:v>% Achievement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9.474049814018573E-2"/>
                  <c:y val="2.0050122147870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DD-42E0-9F06-4C437CB3A8EE}"/>
                </c:ext>
              </c:extLst>
            </c:dLbl>
            <c:dLbl>
              <c:idx val="1"/>
              <c:layout>
                <c:manualLayout>
                  <c:x val="8.0808071943099705E-2"/>
                  <c:y val="4.010024429574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DD-42E0-9F06-4C437CB3A8EE}"/>
                </c:ext>
              </c:extLst>
            </c:dLbl>
            <c:dLbl>
              <c:idx val="2"/>
              <c:layout>
                <c:manualLayout>
                  <c:x val="3.9010793351841155E-2"/>
                  <c:y val="8.0200488591480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DD-42E0-9F06-4C437CB3A8EE}"/>
                </c:ext>
              </c:extLst>
            </c:dLbl>
            <c:dLbl>
              <c:idx val="3"/>
              <c:layout>
                <c:manualLayout>
                  <c:x val="5.294309434342287E-2"/>
                  <c:y val="3.711623847347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DD-42E0-9F06-4C437CB3A8EE}"/>
                </c:ext>
              </c:extLst>
            </c:dLbl>
            <c:dLbl>
              <c:idx val="4"/>
              <c:layout>
                <c:manualLayout>
                  <c:x val="9.1953901445772548E-2"/>
                  <c:y val="4.54782157379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DD-42E0-9F06-4C437CB3A8EE}"/>
                </c:ext>
              </c:extLst>
            </c:dLbl>
            <c:dLbl>
              <c:idx val="5"/>
              <c:layout>
                <c:manualLayout>
                  <c:x val="6.317158120487E-2"/>
                  <c:y val="1.1004069295284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DD-42E0-9F06-4C437CB3A8EE}"/>
                </c:ext>
              </c:extLst>
            </c:dLbl>
            <c:dLbl>
              <c:idx val="6"/>
              <c:layout>
                <c:manualLayout>
                  <c:x val="7.4968239300419515E-2"/>
                  <c:y val="8.052457057255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DD-42E0-9F06-4C437CB3A8EE}"/>
                </c:ext>
              </c:extLst>
            </c:dLbl>
            <c:dLbl>
              <c:idx val="7"/>
              <c:layout>
                <c:manualLayout>
                  <c:x val="-2.7864852394173323E-3"/>
                  <c:y val="7.2180439732332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DD-42E0-9F06-4C437CB3A8EE}"/>
                </c:ext>
              </c:extLst>
            </c:dLbl>
            <c:dLbl>
              <c:idx val="8"/>
              <c:layout>
                <c:manualLayout>
                  <c:x val="-2.2382094324540372E-2"/>
                  <c:y val="2.5676284153573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DD-42E0-9F06-4C437CB3A8EE}"/>
                </c:ext>
              </c:extLst>
            </c:dLbl>
            <c:dLbl>
              <c:idx val="9"/>
              <c:layout>
                <c:manualLayout>
                  <c:x val="-8.9668611567439105E-2"/>
                  <c:y val="4.6504111815740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DD-42E0-9F06-4C437CB3A8EE}"/>
                </c:ext>
              </c:extLst>
            </c:dLbl>
            <c:dLbl>
              <c:idx val="10"/>
              <c:layout>
                <c:manualLayout>
                  <c:x val="-2.5078367154755102E-2"/>
                  <c:y val="3.2080195436592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DD-42E0-9F06-4C437CB3A8EE}"/>
                </c:ext>
              </c:extLst>
            </c:dLbl>
            <c:dLbl>
              <c:idx val="11"/>
              <c:layout>
                <c:manualLayout>
                  <c:x val="-8.0808172359750172E-2"/>
                  <c:y val="4.513625037871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2DD-42E0-9F06-4C437CB3A8EE}"/>
                </c:ext>
              </c:extLst>
            </c:dLbl>
            <c:dLbl>
              <c:idx val="12"/>
              <c:layout>
                <c:manualLayout>
                  <c:x val="-8.3594478747710796E-2"/>
                  <c:y val="6.151823954846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DD-42E0-9F06-4C437CB3A8EE}"/>
                </c:ext>
              </c:extLst>
            </c:dLbl>
            <c:dLbl>
              <c:idx val="13"/>
              <c:layout>
                <c:manualLayout>
                  <c:x val="-0.11703242130704888"/>
                  <c:y val="7.3206292047081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2DD-42E0-9F06-4C437CB3A8EE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Rader!$G$5:$G$18</c:f>
              <c:strCache>
                <c:ptCount val="14"/>
                <c:pt idx="0">
                  <c:v>Institutions </c:v>
                </c:pt>
                <c:pt idx="1">
                  <c:v>Children </c:v>
                </c:pt>
                <c:pt idx="2">
                  <c:v>Working Days </c:v>
                </c:pt>
                <c:pt idx="3">
                  <c:v>Food Grain </c:v>
                </c:pt>
                <c:pt idx="4">
                  <c:v>Cooking Cost </c:v>
                </c:pt>
                <c:pt idx="5">
                  <c:v>CCH Engaged </c:v>
                </c:pt>
                <c:pt idx="6">
                  <c:v>CCH Honorarium </c:v>
                </c:pt>
                <c:pt idx="7">
                  <c:v>TA </c:v>
                </c:pt>
                <c:pt idx="8">
                  <c:v>MME</c:v>
                </c:pt>
                <c:pt idx="9">
                  <c:v>Kitchen cum Stores </c:v>
                </c:pt>
                <c:pt idx="10">
                  <c:v>Kitchen Devices  </c:v>
                </c:pt>
                <c:pt idx="11">
                  <c:v>Health Check up</c:v>
                </c:pt>
                <c:pt idx="12">
                  <c:v>Annual DE</c:v>
                </c:pt>
                <c:pt idx="13">
                  <c:v>Monthly DE</c:v>
                </c:pt>
              </c:strCache>
            </c:strRef>
          </c:cat>
          <c:val>
            <c:numRef>
              <c:f>Rader!$I$5:$I$18</c:f>
              <c:numCache>
                <c:formatCode>0.0</c:formatCode>
                <c:ptCount val="14"/>
                <c:pt idx="0" formatCode="0">
                  <c:v>10</c:v>
                </c:pt>
                <c:pt idx="1">
                  <c:v>8.2377345435675196</c:v>
                </c:pt>
                <c:pt idx="2">
                  <c:v>9.6739130434782616</c:v>
                </c:pt>
                <c:pt idx="3">
                  <c:v>8.0336531871933339</c:v>
                </c:pt>
                <c:pt idx="4">
                  <c:v>8.0334048382507728</c:v>
                </c:pt>
                <c:pt idx="5" formatCode="0">
                  <c:v>10</c:v>
                </c:pt>
                <c:pt idx="6">
                  <c:v>8</c:v>
                </c:pt>
                <c:pt idx="7">
                  <c:v>7.8789957119189156</c:v>
                </c:pt>
                <c:pt idx="8">
                  <c:v>9.3613095872880567</c:v>
                </c:pt>
                <c:pt idx="9">
                  <c:v>8.3390169482833763</c:v>
                </c:pt>
                <c:pt idx="10" formatCode="0">
                  <c:v>9.9978455240762703</c:v>
                </c:pt>
                <c:pt idx="11">
                  <c:v>8.2710501000489369</c:v>
                </c:pt>
                <c:pt idx="12" formatCode="0">
                  <c:v>9.9910547060632346</c:v>
                </c:pt>
                <c:pt idx="13">
                  <c:v>9.7280071562351385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2DD-42E0-9F06-4C437CB3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696512"/>
        <c:axId val="129698048"/>
      </c:radarChart>
      <c:catAx>
        <c:axId val="129696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98048"/>
        <c:crosses val="autoZero"/>
        <c:auto val="1"/>
        <c:lblAlgn val="ctr"/>
        <c:lblOffset val="100"/>
        <c:noMultiLvlLbl val="0"/>
      </c:catAx>
      <c:valAx>
        <c:axId val="1296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9651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9806-0BAC-458C-8DCA-AAEB63791BB7}" type="datetimeFigureOut">
              <a:rPr lang="en-US" smtClean="0"/>
              <a:pPr/>
              <a:t>10/4/2020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086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0086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60D28-82C6-4D0F-817B-5BEE1C44381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234D52-DFCC-4A3D-A4EF-75FEBB7A0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5FBAE-0550-4BFB-8551-F9E225237D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720319-D815-4C40-8E03-70C1EA791E30}" type="datetimeFigureOut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798766-3E4B-4154-A297-BC8D1BC3D8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44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8B4C50-0278-4238-B830-58BA75365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713" y="4416538"/>
            <a:ext cx="5608975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B161-D4FB-4E9B-BD32-B40450C409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30086"/>
            <a:ext cx="303860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A3E4E-2BDD-4E42-900A-2190089503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159" y="8830086"/>
            <a:ext cx="3038604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69472F2-4E4E-41B4-9E84-6DEF9C9C073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ACFCFBD-0162-4404-B88A-9DE57FCF1A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8500"/>
            <a:ext cx="61944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D0BADDC-63A3-4145-B645-9AD2453C6C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1DAA9663-02F2-4A32-8AFA-ED694B3C8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252146-6F5C-4315-96F7-7C4B9AC1F895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65C3EB4-CAA6-44A1-B8AD-B7C8380DB9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C766B8-88B2-4D65-85BC-B1762E947CFE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F166A6D-7EE0-4F90-8363-58EE2F3F99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8500"/>
            <a:ext cx="61944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6B22A7E-1BD9-4C4D-BA29-E84C12E05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D81C807-5375-4152-80FD-809E48B833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8500"/>
            <a:ext cx="61944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3C8E387-66D9-4493-94C1-304B08B864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0AE26C3-413D-4B3D-B0C3-ED76057176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A3A4AF-C535-44AC-987B-E3B34A8F785B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F4E47895-11F8-49EC-ABA4-43FB6D1156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8500"/>
            <a:ext cx="61944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3453CB2A-B117-470B-BE55-45947F1245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BE9787C-D1C4-4633-9DFD-C861287FD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51A65F-2F6E-41BD-ACA7-6F908AD625BC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5BC8C-EFE2-4F8C-8CCC-EFFC052A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E089-6870-485C-A968-CA0ACD39221E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EA315-9B24-44BD-BB8C-59F45FE6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6F560-C0ED-457C-A7AD-47F24467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A31E7-7CC1-4F5A-9116-80C110E2E5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75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91C92-4301-42BF-B115-F31748BD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5372-2CA3-4965-AD11-78B87983A3AB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DBB9E-6A5C-407A-AE35-EBEA06AF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3C3D1-8DF8-4D08-B688-E0342903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A6765-CD15-4EF5-BA52-EDED4877CE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467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BBB58-133A-43E1-A600-0B500599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C1BF-9B77-4C29-9175-05F3B4584588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C6E01-702D-451D-B791-1ECA3411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3702F-DD44-44B2-AAF4-7FED7AD4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EE25-707A-4318-9ACB-C37E8E479C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065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9010-8496-40A9-BD7D-C036DB6B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0965-EED5-48B8-BB21-9803C30B7B7D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54D20-B3BC-430E-9CDA-CE1C0E882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661D2-BE1A-45C9-B28C-FDF3DDE3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ECB3-7834-4227-AF67-B06C563771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22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CAB4-0A48-49B4-8A1D-E9CFBD32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2EE5-2D2B-4FEC-8F04-438C50448FB5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50DF8-972C-4491-861B-5C62AA99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A8BD-2C5A-4D08-99EB-FF58B217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7C99-5028-4ADD-A1E3-15235164D9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084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EEDA2-3A9D-46A3-97A3-F2562FCF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3286-8365-4FF8-B2FD-70E6C9929FFB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9C896-EF6A-43A6-8CBF-F9622864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4CEAD-CAA3-4023-B0C1-BAEF906A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B18B-92AA-4B8D-B7EF-3473BE06FB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901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72AFD3-7CE7-4D5A-89B9-1D836B49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5E39-910D-4C77-9E05-ADD07C6BA48A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80BB2D-C5A7-4F75-9E92-C36CADCE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2DF4F1-6B64-4CF4-82BC-9C8C994B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DE6A-0B7A-4A4B-8863-1D0F003D49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7100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106C64-242F-4612-92C6-C0A812C4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4C3C-0AE9-4955-8067-D0A9F0BC6786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5BB453-9667-4738-91C4-B52DBE8C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379888-25A4-489F-B2FE-973F9908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D1D7E-E0BA-41C5-ADF9-5D8171075F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6831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C6DDFD7-6ACB-439D-9775-1852E98F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FE73-70F8-4621-8C4F-9D661DBFAAB4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6BA6EB-B861-411E-80BA-2FA19FE8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8AF2C0-786A-44B7-8E04-FB62BF74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2497-DC70-436C-8CAF-831DD16D09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770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216565B-F877-4B43-BD48-1BD6BC37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6465-601A-4329-A9CB-5986F0F7068C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B425028-F992-4DCB-BF5C-C96C6F20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E2A5EA-3CF6-471B-BBB6-A9558982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C8D1-EBC4-4950-9C30-6247C56BFB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2713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9A3A7B-EC97-424D-B0A2-88E7BC02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90E8-193A-47EA-BB8E-771C08F42F92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346491-8262-4A11-A4E4-5C5950FF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DABE61-274E-4CB9-811A-285C53DE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A8FC-DC98-4D0C-A3DB-8C76D383F9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493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AB1CD-764F-420B-94E1-BAEAEBE2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1AA4-9088-460F-8D7F-E2635E8B7EB4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2E9BA-3D1B-429D-BAE0-C1D96627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0A92D-86F9-4FA4-BA76-A5C3F580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28547-98E4-4F1D-A4F2-3EBE97F5FE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26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8A3056-5C67-4A7C-A21D-63AB6534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E1F1-D754-4D32-9E4D-8A9AA0FE5D83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6C845F-2A6B-41F1-B16B-4B0CEC25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4E6ADF-AE7B-4BA5-99DF-AAE244B0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BBA67-12CA-4B23-A362-077FCAC592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8562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3460D-5690-4175-B390-B4D02D6A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42A1-DEE4-4523-83C3-DCA32751CDCE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F936B-CF63-4887-BCE5-037AD695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7EEAC-C2DE-41DE-972C-B3345F92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E218-A29C-4FE4-B547-CF588CE996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7279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0B7B7-1849-4E68-B06A-FC8970CF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44981-7431-4D09-AA80-E10BD8C6056A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02732-E3C2-4FDC-A62B-CD9324C4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62BA9-E8F7-4D43-B30D-33BFBA67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57BF-5746-4269-96A7-8178DA2D55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767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3899-28D8-4E3A-AA40-6B00B3356810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35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BA72-0D57-432C-9742-262A047FE6D4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E51D-9295-4AF1-B0DA-98C79C32FF29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856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2963-3F0B-48B1-86D2-2353C87E0822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78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06-BB09-4747-BA5E-30656F63C3C1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58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4411-2128-450E-ACF6-63CF1B660A1C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77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8B2C-5943-4E16-823D-509C441BF33A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9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C1FF6-6D54-41C4-A6DD-9C6F437E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9019-37D6-49E4-8A1F-D0529AF3C7B5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D6FBD-65F6-44BE-8C41-A8164815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C1DDE-1C1D-4C90-BEE7-397AC682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499C5-5AE9-4843-B1D8-5C036DA6ED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806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633A-F881-473F-A696-501256B0AD70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94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F284-3680-44FE-8D4B-4F2AD5EB5147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75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3536-C3F0-4438-8EE8-768A33D73DB6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39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351-96F5-4F9F-B519-23F1B5137B42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0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D23097-767F-405D-9C45-0013C940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CF78-A29E-43EA-A691-8AAA42D3FCD9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45F83A-0E91-4899-A9C7-F5B2FC5E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A106BB-AB2C-4563-BDA6-38EF64AD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0F801-6E84-43BE-9589-C19B5A155F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57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DC7524-E58C-41AC-B8AB-012622BB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6175-B054-40AD-9533-8FDC7A11A0DA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00F53D-99AF-43EF-8762-958503EA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237F7E-2204-4BC4-9049-69AFD516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85378-D3F1-42AA-8330-B0EE6D3D91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19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BF9980-EE79-49C2-B97A-217F7B05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201E-ABE1-4B85-8993-6C85598BE936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E90C08-3B49-4BE2-BEBC-9474A5D5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E8564B-5C96-4C3F-B7ED-4BDB9DAE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75F7C-D10C-4595-BA5F-CC9DE1B0ED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971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C4C599-33D9-4D26-91B8-BBBAA5A3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BE58-4E3B-4524-98CF-533C8CF7971E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B92330-9847-4866-B9F8-7A3375E7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A7F4F4-65BC-47C3-83D4-C94A0AEF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67446-23E5-4646-B952-FE69D971FC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825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406B81-EC5B-4F8A-B5C5-EA7952D6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E6B4-102D-4EA8-A1D4-8B2BADFA3232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6BA6FA-E13B-4177-BEC9-C2B85DDE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4D8CD2-F913-4847-8FA4-6F15D691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00FF5-5919-4E7C-85DA-51458EF148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405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737104-C426-4D13-A55B-75A947301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717E-ED72-45C5-A578-BD0BA063AC14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4BBA67-6F25-47FC-8FC3-EA0AE098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886396-C97D-41A9-8B81-7D73D30B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A77C0-435A-40ED-864F-93EF3904D8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969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AE81EAA-EC92-40F0-B5F9-F809C0AF15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B2EFFCF-6B15-4B8C-9D30-094560510F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04633-076A-4F6E-BB3F-B0EC99D601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EEC6F4-EA1C-473A-B305-CDC7E564CEFD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EF532-493C-4B8A-A689-DE7366B55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80B57-7EEB-4EC1-AA7A-6A4AD671A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3A68E3A-2C66-43CB-898A-5F367A3FA1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DC6133-7E7E-4E6A-9F1F-4A649F718D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DDB952E-43AF-437D-8AA4-49289FEEE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EF6B8-6EB3-4E85-B613-954499F56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AD46CA-51D5-43D9-A2F4-4AC26A387BDB}" type="datetime1">
              <a:rPr lang="en-US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9BAD3-25A3-4FB4-89EC-E28B826F6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0D2C-C5C4-441F-A2A2-BA931E202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10DF10-2D17-4EFF-9A2D-7AFA96B246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79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9E99-0335-4359-AB5C-BEAA8E8624B0}" type="datetime1">
              <a:rPr lang="en-US" smtClean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436F-A003-49D2-BDA8-A65B203CD7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9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1">
            <a:extLst>
              <a:ext uri="{FF2B5EF4-FFF2-40B4-BE49-F238E27FC236}">
                <a16:creationId xmlns:a16="http://schemas.microsoft.com/office/drawing/2014/main" id="{74DD6FC7-B62F-4915-B804-5779A9D98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fld id="{577CDE81-A48E-4CED-A893-1C9EFAE7F08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None/>
                <a:defRPr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523CE0BB-5930-4221-B711-39D51C06A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10560496" y="196851"/>
            <a:ext cx="11144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499BEFF-B861-4556-9841-43BADE6F69DB}"/>
              </a:ext>
            </a:extLst>
          </p:cNvPr>
          <p:cNvSpPr/>
          <p:nvPr/>
        </p:nvSpPr>
        <p:spPr>
          <a:xfrm>
            <a:off x="1334732" y="206646"/>
            <a:ext cx="90817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Mid Day Meal Scheme</a:t>
            </a:r>
          </a:p>
        </p:txBody>
      </p:sp>
      <p:sp>
        <p:nvSpPr>
          <p:cNvPr id="2056" name="Title 1">
            <a:extLst>
              <a:ext uri="{FF2B5EF4-FFF2-40B4-BE49-F238E27FC236}">
                <a16:creationId xmlns:a16="http://schemas.microsoft.com/office/drawing/2014/main" id="{3A26BA62-93DF-49C9-A7C1-0A369DF95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500" y="1196752"/>
            <a:ext cx="8828980" cy="792386"/>
          </a:xfrm>
          <a:solidFill>
            <a:schemeClr val="bg1">
              <a:alpha val="63921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en-US" altLang="en-US" sz="2400" b="1" dirty="0">
                <a:solidFill>
                  <a:srgbClr val="5A2DFD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</a:br>
            <a:r>
              <a:rPr lang="en-US" altLang="en-US" sz="2400" b="1" dirty="0">
                <a:solidFill>
                  <a:srgbClr val="5A2DFD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PAB - MDM Meeting  for </a:t>
            </a:r>
            <a:r>
              <a:rPr lang="en-US" altLang="en-US" sz="2400" b="1" dirty="0">
                <a:solidFill>
                  <a:srgbClr val="5A2DFD"/>
                </a:solidFill>
              </a:rPr>
              <a:t>Review of Implementation of MDMS in </a:t>
            </a:r>
            <a:br>
              <a:rPr lang="en-US" altLang="en-US" sz="2400" b="1" dirty="0">
                <a:solidFill>
                  <a:srgbClr val="5A2DFD"/>
                </a:solidFill>
              </a:rPr>
            </a:br>
            <a:r>
              <a:rPr lang="en-US" altLang="en-US" sz="2400" b="1" dirty="0">
                <a:solidFill>
                  <a:srgbClr val="5A2DFD"/>
                </a:solidFill>
              </a:rPr>
              <a:t>Jharkhand  on 29-04-2020</a:t>
            </a:r>
            <a:br>
              <a:rPr lang="en-US" altLang="en-US" sz="2400" b="1" dirty="0">
                <a:solidFill>
                  <a:srgbClr val="5A2DFD"/>
                </a:solidFill>
              </a:rPr>
            </a:br>
            <a:br>
              <a:rPr lang="en-US" altLang="en-US" sz="1400" b="1" dirty="0">
                <a:solidFill>
                  <a:srgbClr val="5A2DFD"/>
                </a:solidFill>
              </a:rPr>
            </a:br>
            <a:endParaRPr lang="en-US" altLang="en-US" sz="1100" b="1" i="1" u="sng" dirty="0">
              <a:solidFill>
                <a:srgbClr val="5A2DFD"/>
              </a:solidFill>
            </a:endParaRPr>
          </a:p>
        </p:txBody>
      </p:sp>
      <p:pic>
        <p:nvPicPr>
          <p:cNvPr id="3079" name="Picture 2" descr="Image result for indian emblem hd">
            <a:extLst>
              <a:ext uri="{FF2B5EF4-FFF2-40B4-BE49-F238E27FC236}">
                <a16:creationId xmlns:a16="http://schemas.microsoft.com/office/drawing/2014/main" id="{03585B53-20D6-476B-A721-4366203ED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4" y="177574"/>
            <a:ext cx="844277" cy="143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AutoShape 11" descr="https://apis.mail.yahoo.com/ws/v3/mailboxes/@.id==VjN-BCNxdZurUmjFJqbMRUUJegvXpW-xVJJuFkMk7-ffTFqfKLoQHmxzx495ZuYuQIQ5OstHGQ2SvOzuBlPC52QM-g/messages/@.id==AL65qSIjC0Q3XNj9gg6OkJoGG4E/content/parts/@.id==2/thumbnail?appId=YMailNorrin&amp;downloadWhenThumbnailFails=true&amp;pid=2">
            <a:extLst>
              <a:ext uri="{FF2B5EF4-FFF2-40B4-BE49-F238E27FC236}">
                <a16:creationId xmlns:a16="http://schemas.microsoft.com/office/drawing/2014/main" id="{963B23AA-BC09-4B0A-863D-CA6C7A5C04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FD5C4D38-87BE-4899-B906-A85646183179}"/>
              </a:ext>
            </a:extLst>
          </p:cNvPr>
          <p:cNvSpPr/>
          <p:nvPr/>
        </p:nvSpPr>
        <p:spPr>
          <a:xfrm>
            <a:off x="1952596" y="2000240"/>
            <a:ext cx="7358114" cy="4643470"/>
          </a:xfrm>
          <a:prstGeom prst="roundRect">
            <a:avLst>
              <a:gd name="adj" fmla="val 4636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1248100-27E9-4907-AE90-1A4AD48BD333}"/>
              </a:ext>
            </a:extLst>
          </p:cNvPr>
          <p:cNvSpPr txBox="1">
            <a:spLocks/>
          </p:cNvSpPr>
          <p:nvPr/>
        </p:nvSpPr>
        <p:spPr bwMode="auto">
          <a:xfrm>
            <a:off x="0" y="-123575"/>
            <a:ext cx="12288688" cy="769441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FFFFFF"/>
                </a:solidFill>
              </a:rPr>
              <a:t>Setting up  of School Nutrition Gardens (SNG)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3E6CDC-8159-4A9E-AE0C-A43A7BA31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71212"/>
              </p:ext>
            </p:extLst>
          </p:nvPr>
        </p:nvGraphicFramePr>
        <p:xfrm>
          <a:off x="407368" y="1988840"/>
          <a:ext cx="6624736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6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46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No. of Schools</a:t>
                      </a:r>
                    </a:p>
                  </a:txBody>
                  <a:tcPr marL="9527" marR="9527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No. of schools</a:t>
                      </a:r>
                      <a:r>
                        <a:rPr lang="en-US" sz="32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having SNG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7" marR="9527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7" marR="9527" marT="953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0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35773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82" name="Slide Number Placeholder 7">
            <a:extLst>
              <a:ext uri="{FF2B5EF4-FFF2-40B4-BE49-F238E27FC236}">
                <a16:creationId xmlns:a16="http://schemas.microsoft.com/office/drawing/2014/main" id="{401191A4-1714-45B4-9838-BF1BDA81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E8B2CD-757E-485D-83DC-F9ED61FD144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CD851985-D278-4E65-92E8-E8438E20C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36" y="6351589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BEEABE-172A-4A30-9F2D-6326E709D2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9737777"/>
              </p:ext>
            </p:extLst>
          </p:nvPr>
        </p:nvGraphicFramePr>
        <p:xfrm>
          <a:off x="7608168" y="1079706"/>
          <a:ext cx="3744416" cy="4941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3F0C1E5-FCCD-4FC5-9F6A-09844F9A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041"/>
            <a:ext cx="12192000" cy="707886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FFFFFF"/>
                </a:solidFill>
              </a:rPr>
              <a:t>Health </a:t>
            </a:r>
            <a:r>
              <a:rPr lang="en-US" altLang="en-US" sz="4000" b="1" dirty="0">
                <a:solidFill>
                  <a:srgbClr val="FFFFFF"/>
                </a:solidFill>
              </a:rPr>
              <a:t>Component</a:t>
            </a:r>
            <a:r>
              <a:rPr lang="en-US" altLang="en-US" sz="3600" b="1" dirty="0">
                <a:solidFill>
                  <a:srgbClr val="FFFFFF"/>
                </a:solidFill>
              </a:rPr>
              <a:t> - Performance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73560B55-34CB-4BFE-8B43-246C85130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ADEA2C-0F47-4274-9423-310B95592AF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8476AD8C-DD5C-4F18-A749-54B896986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6230622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9A5746F-676B-4926-8125-E9C145E04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415985"/>
              </p:ext>
            </p:extLst>
          </p:nvPr>
        </p:nvGraphicFramePr>
        <p:xfrm>
          <a:off x="407368" y="1340769"/>
          <a:ext cx="5815632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0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Details</a:t>
                      </a:r>
                      <a:endParaRPr lang="en-IN" sz="2800" dirty="0">
                        <a:solidFill>
                          <a:schemeClr val="bg1"/>
                        </a:solidFill>
                      </a:endParaRPr>
                    </a:p>
                  </a:txBody>
                  <a:tcPr marL="91423" marR="91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Institutions</a:t>
                      </a:r>
                      <a:endParaRPr lang="en-IN" sz="2800" dirty="0">
                        <a:solidFill>
                          <a:schemeClr val="bg1"/>
                        </a:solidFill>
                      </a:endParaRPr>
                    </a:p>
                  </a:txBody>
                  <a:tcPr marL="91423" marR="914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Children</a:t>
                      </a:r>
                      <a:endParaRPr lang="en-IN" sz="2800" dirty="0">
                        <a:solidFill>
                          <a:schemeClr val="bg1"/>
                        </a:solidFill>
                      </a:endParaRPr>
                    </a:p>
                  </a:txBody>
                  <a:tcPr marL="91423" marR="914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26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in State</a:t>
                      </a:r>
                      <a:endParaRPr lang="en-IN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35773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4180954</a:t>
                      </a: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073">
                <a:tc>
                  <a:txBody>
                    <a:bodyPr/>
                    <a:lstStyle/>
                    <a:p>
                      <a:r>
                        <a:rPr lang="en-US" sz="2000" dirty="0"/>
                        <a:t>Health</a:t>
                      </a:r>
                      <a:r>
                        <a:rPr lang="en-US" sz="2000" baseline="0" dirty="0"/>
                        <a:t> check up</a:t>
                      </a:r>
                      <a:endParaRPr lang="en-IN" sz="2000" dirty="0"/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32617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3458088</a:t>
                      </a: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073">
                <a:tc>
                  <a:txBody>
                    <a:bodyPr/>
                    <a:lstStyle/>
                    <a:p>
                      <a:r>
                        <a:rPr lang="en-US" sz="2000" dirty="0"/>
                        <a:t>IFA Distribution</a:t>
                      </a:r>
                      <a:endParaRPr lang="en-IN" sz="2000" dirty="0"/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24715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1897336</a:t>
                      </a: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898">
                <a:tc>
                  <a:txBody>
                    <a:bodyPr/>
                    <a:lstStyle/>
                    <a:p>
                      <a:r>
                        <a:rPr lang="en-US" sz="2000" dirty="0"/>
                        <a:t>Deworming Tablets</a:t>
                      </a:r>
                      <a:endParaRPr lang="en-IN" sz="2000" dirty="0"/>
                    </a:p>
                  </a:txBody>
                  <a:tcPr marL="91423" marR="91423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25566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2633484</a:t>
                      </a: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287C410-AF24-4E00-B99D-3078C5AF46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191356"/>
              </p:ext>
            </p:extLst>
          </p:nvPr>
        </p:nvGraphicFramePr>
        <p:xfrm>
          <a:off x="6600056" y="1340769"/>
          <a:ext cx="5184576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643BF615-131A-4599-9A0F-08D5D1D3C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1" y="765174"/>
            <a:ext cx="5270376" cy="5956301"/>
          </a:xfrm>
        </p:spPr>
        <p:txBody>
          <a:bodyPr/>
          <a:lstStyle/>
          <a:p>
            <a:pPr algn="just"/>
            <a:r>
              <a:rPr lang="en-US" altLang="en-US" sz="2400" dirty="0"/>
              <a:t>MHRD issued guidelines to ensure quality, safety and hygiene under MDMS in 2015 </a:t>
            </a:r>
          </a:p>
          <a:p>
            <a:pPr lvl="1" algn="just"/>
            <a:r>
              <a:rPr lang="en-US" altLang="en-US" dirty="0"/>
              <a:t>Testing of meals by NABL accredited laboratories.</a:t>
            </a:r>
          </a:p>
          <a:p>
            <a:pPr lvl="1"/>
            <a:r>
              <a:rPr lang="en-US" altLang="en-US" dirty="0"/>
              <a:t>Mandatory tasting of the meal by 2-3 adults including at least one teacher. </a:t>
            </a:r>
          </a:p>
          <a:p>
            <a:pPr algn="just"/>
            <a:r>
              <a:rPr lang="en-US" altLang="en-US" sz="2400" dirty="0"/>
              <a:t>MDM Rules 2015 mandates collection of samples once a month from randomly selected schools or centralized kitchens for testing. </a:t>
            </a:r>
          </a:p>
          <a:p>
            <a:pPr algn="just"/>
            <a:r>
              <a:rPr lang="en-US" altLang="en-US" sz="2400" dirty="0"/>
              <a:t>Testing may also be done through FSSAI accredited laboratories.</a:t>
            </a:r>
            <a:endParaRPr lang="en-IN" altLang="en-US" sz="2400" dirty="0"/>
          </a:p>
          <a:p>
            <a:endParaRPr lang="en-IN" alt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8D502B5-4A6E-4BFA-8135-5ECB45F19F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0512476"/>
              </p:ext>
            </p:extLst>
          </p:nvPr>
        </p:nvGraphicFramePr>
        <p:xfrm>
          <a:off x="6312024" y="1628775"/>
          <a:ext cx="5616625" cy="254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352815782"/>
                    </a:ext>
                  </a:extLst>
                </a:gridCol>
                <a:gridCol w="1342831">
                  <a:extLst>
                    <a:ext uri="{9D8B030D-6E8A-4147-A177-3AD203B41FA5}">
                      <a16:colId xmlns:a16="http://schemas.microsoft.com/office/drawing/2014/main" val="2186533858"/>
                    </a:ext>
                  </a:extLst>
                </a:gridCol>
                <a:gridCol w="1452821">
                  <a:extLst>
                    <a:ext uri="{9D8B030D-6E8A-4147-A177-3AD203B41FA5}">
                      <a16:colId xmlns:a16="http://schemas.microsoft.com/office/drawing/2014/main" val="258206293"/>
                    </a:ext>
                  </a:extLst>
                </a:gridCol>
                <a:gridCol w="1452821">
                  <a:extLst>
                    <a:ext uri="{9D8B030D-6E8A-4147-A177-3AD203B41FA5}">
                      <a16:colId xmlns:a16="http://schemas.microsoft.com/office/drawing/2014/main" val="3707811062"/>
                    </a:ext>
                  </a:extLst>
                </a:gridCol>
              </a:tblGrid>
              <a:tr h="639948">
                <a:tc gridSpan="2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No. of samples </a:t>
                      </a:r>
                    </a:p>
                  </a:txBody>
                  <a:tcPr marL="91443" marR="91443" marT="45711" marB="45711"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Result </a:t>
                      </a:r>
                    </a:p>
                    <a:p>
                      <a:pPr algn="ctr"/>
                      <a:r>
                        <a:rPr lang="en-IN" sz="2400" dirty="0"/>
                        <a:t>(No. of samples)</a:t>
                      </a:r>
                    </a:p>
                  </a:txBody>
                  <a:tcPr marL="91443" marR="91443" marT="45711" marB="45711" anchor="ctr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967404"/>
                  </a:ext>
                </a:extLst>
              </a:tr>
              <a:tr h="639948">
                <a:tc>
                  <a:txBody>
                    <a:bodyPr/>
                    <a:lstStyle/>
                    <a:p>
                      <a:pPr algn="l"/>
                      <a:r>
                        <a:rPr lang="en-IN" sz="2400" dirty="0"/>
                        <a:t>Collected 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/>
                        <a:t>Tested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/>
                        <a:t>Meeting norms</a:t>
                      </a:r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/>
                        <a:t>Below norms</a:t>
                      </a:r>
                    </a:p>
                  </a:txBody>
                  <a:tcPr marL="91443" marR="91443" marT="45711" marB="45711"/>
                </a:tc>
                <a:extLst>
                  <a:ext uri="{0D108BD9-81ED-4DB2-BD59-A6C34878D82A}">
                    <a16:rowId xmlns:a16="http://schemas.microsoft.com/office/drawing/2014/main" val="3178863362"/>
                  </a:ext>
                </a:extLst>
              </a:tr>
              <a:tr h="899742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210</a:t>
                      </a:r>
                    </a:p>
                  </a:txBody>
                  <a:tcPr marL="91443" marR="91443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210</a:t>
                      </a:r>
                    </a:p>
                  </a:txBody>
                  <a:tcPr marL="91443" marR="91443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38</a:t>
                      </a:r>
                    </a:p>
                  </a:txBody>
                  <a:tcPr marL="91443" marR="91443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22</a:t>
                      </a:r>
                    </a:p>
                  </a:txBody>
                  <a:tcPr marL="91443" marR="91443" marT="45711" marB="45711" anchor="ctr"/>
                </a:tc>
                <a:extLst>
                  <a:ext uri="{0D108BD9-81ED-4DB2-BD59-A6C34878D82A}">
                    <a16:rowId xmlns:a16="http://schemas.microsoft.com/office/drawing/2014/main" val="1071073924"/>
                  </a:ext>
                </a:extLst>
              </a:tr>
            </a:tbl>
          </a:graphicData>
        </a:graphic>
      </p:graphicFrame>
      <p:sp>
        <p:nvSpPr>
          <p:cNvPr id="14359" name="Slide Number Placeholder 4">
            <a:extLst>
              <a:ext uri="{FF2B5EF4-FFF2-40B4-BE49-F238E27FC236}">
                <a16:creationId xmlns:a16="http://schemas.microsoft.com/office/drawing/2014/main" id="{8882B459-5D9B-4C3A-8C21-662E19F1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EDD903-112B-4FEA-9824-6BBA70A8D9E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4360" name="Title 1">
            <a:extLst>
              <a:ext uri="{FF2B5EF4-FFF2-40B4-BE49-F238E27FC236}">
                <a16:creationId xmlns:a16="http://schemas.microsoft.com/office/drawing/2014/main" id="{D3580D3E-2E24-41CF-9B8C-A2915D2CE866}"/>
              </a:ext>
            </a:extLst>
          </p:cNvPr>
          <p:cNvSpPr txBox="1">
            <a:spLocks/>
          </p:cNvSpPr>
          <p:nvPr/>
        </p:nvSpPr>
        <p:spPr bwMode="auto">
          <a:xfrm>
            <a:off x="263352" y="19736"/>
            <a:ext cx="11928648" cy="646331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</a:rPr>
              <a:t>Testing of food samples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D431F2-B8CF-4DB3-B9E0-7BF6FC169FD5}"/>
              </a:ext>
            </a:extLst>
          </p:cNvPr>
          <p:cNvSpPr txBox="1"/>
          <p:nvPr/>
        </p:nvSpPr>
        <p:spPr>
          <a:xfrm>
            <a:off x="6528048" y="4642465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Only 60 reports have been received.</a:t>
            </a:r>
          </a:p>
          <a:p>
            <a:r>
              <a:rPr lang="en-IN" dirty="0"/>
              <a:t>150 Reports are still awaited.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F513F3D-69BA-4473-96F1-1D7B4CC5B99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523875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IN" altLang="en-US" sz="2800" b="1" dirty="0">
                <a:solidFill>
                  <a:srgbClr val="FFFFFF"/>
                </a:solidFill>
                <a:ea typeface="+mn-ea"/>
                <a:cs typeface="+mn-cs"/>
              </a:rPr>
              <a:t>Status of implementation of MIS &amp; AMS </a:t>
            </a:r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6B18C645-4D77-4854-BB23-33CBCCAC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315200" y="6675437"/>
            <a:ext cx="284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A391F9-0E3E-4D68-9259-900CE891446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C4AC3C7-4627-4E0A-ADA4-D081D6D218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9672404"/>
              </p:ext>
            </p:extLst>
          </p:nvPr>
        </p:nvGraphicFramePr>
        <p:xfrm>
          <a:off x="479376" y="719666"/>
          <a:ext cx="11233248" cy="587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4029DE2-F014-4249-BCBD-B7DFA83B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97"/>
            <a:ext cx="12192000" cy="646331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FFFFFF"/>
                </a:solidFill>
              </a:rPr>
              <a:t>Performance Grading Index (PGI)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B4A749-448A-43D6-B156-0649977A6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69218"/>
              </p:ext>
            </p:extLst>
          </p:nvPr>
        </p:nvGraphicFramePr>
        <p:xfrm>
          <a:off x="839416" y="3212977"/>
          <a:ext cx="10945214" cy="264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4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Score (children taking MDM)</a:t>
                      </a:r>
                    </a:p>
                  </a:txBody>
                  <a:tcPr marL="9525" marR="9525" marT="952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Score (MDM</a:t>
                      </a:r>
                      <a:r>
                        <a:rPr lang="en-US" sz="3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served days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5739F8D-F809-4D5A-9217-93497324818B}"/>
              </a:ext>
            </a:extLst>
          </p:cNvPr>
          <p:cNvSpPr/>
          <p:nvPr/>
        </p:nvSpPr>
        <p:spPr>
          <a:xfrm>
            <a:off x="839417" y="914400"/>
            <a:ext cx="10945215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a typeface="Calibri" panose="020F0502020204030204" pitchFamily="34" charset="0"/>
                <a:cs typeface="+mn-cs"/>
              </a:rPr>
              <a:t>Performance Grading Index (PGI):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ea typeface="Calibri" panose="020F0502020204030204" pitchFamily="34" charset="0"/>
                <a:cs typeface="+mn-cs"/>
              </a:rPr>
              <a:t>Score against the weightage of 10 for indicator No. 1.3.7 i.e. “% of elementary school’s children taking MDM against target approved in PAB – in Govt. and aided schools”.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000" dirty="0">
              <a:ea typeface="Calibri" panose="020F0502020204030204" pitchFamily="34" charset="0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ea typeface="Calibri" panose="020F0502020204030204" pitchFamily="34" charset="0"/>
                <a:cs typeface="+mn-cs"/>
              </a:rPr>
              <a:t>Score against the weightage of 10 for indicator No 1.3.8 i.e. “% of days Mid Day Meal served against total working days – Govt. and aided elementary schools.”</a:t>
            </a:r>
          </a:p>
        </p:txBody>
      </p:sp>
      <p:sp>
        <p:nvSpPr>
          <p:cNvPr id="16399" name="Slide Number Placeholder 4">
            <a:extLst>
              <a:ext uri="{FF2B5EF4-FFF2-40B4-BE49-F238E27FC236}">
                <a16:creationId xmlns:a16="http://schemas.microsoft.com/office/drawing/2014/main" id="{8595B1FA-5F28-4913-9E8D-2E4FA5F8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36D86-057E-4FA5-A324-62385B09494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DB843C43-9841-4938-8493-8079FA437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120" y="6463616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3C3E3EE-4AE2-443E-AE7A-D3A15DD6E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19063"/>
            <a:ext cx="12192000" cy="639763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</a:rPr>
              <a:t>Performance Score Card</a:t>
            </a:r>
          </a:p>
        </p:txBody>
      </p:sp>
      <p:sp>
        <p:nvSpPr>
          <p:cNvPr id="27652" name="TextBox 10">
            <a:extLst>
              <a:ext uri="{FF2B5EF4-FFF2-40B4-BE49-F238E27FC236}">
                <a16:creationId xmlns:a16="http://schemas.microsoft.com/office/drawing/2014/main" id="{DF0F8463-6144-45FC-853A-773959715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6999" y="6506570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17499" name="Slide Number Placeholder 6">
            <a:extLst>
              <a:ext uri="{FF2B5EF4-FFF2-40B4-BE49-F238E27FC236}">
                <a16:creationId xmlns:a16="http://schemas.microsoft.com/office/drawing/2014/main" id="{0814B316-5688-4101-BA47-254E7C7B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7DC8FA-C174-497E-BACD-970E7131378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50CBBE-D457-4029-9FF1-6A0D34DAB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6725"/>
              </p:ext>
            </p:extLst>
          </p:nvPr>
        </p:nvGraphicFramePr>
        <p:xfrm>
          <a:off x="572387" y="980728"/>
          <a:ext cx="5235581" cy="526159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72557">
                  <a:extLst>
                    <a:ext uri="{9D8B030D-6E8A-4147-A177-3AD203B41FA5}">
                      <a16:colId xmlns:a16="http://schemas.microsoft.com/office/drawing/2014/main" val="1674588061"/>
                    </a:ext>
                  </a:extLst>
                </a:gridCol>
                <a:gridCol w="1106002">
                  <a:extLst>
                    <a:ext uri="{9D8B030D-6E8A-4147-A177-3AD203B41FA5}">
                      <a16:colId xmlns:a16="http://schemas.microsoft.com/office/drawing/2014/main" val="3211531180"/>
                    </a:ext>
                  </a:extLst>
                </a:gridCol>
                <a:gridCol w="1304894">
                  <a:extLst>
                    <a:ext uri="{9D8B030D-6E8A-4147-A177-3AD203B41FA5}">
                      <a16:colId xmlns:a16="http://schemas.microsoft.com/office/drawing/2014/main" val="65817596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726432359"/>
                    </a:ext>
                  </a:extLst>
                </a:gridCol>
              </a:tblGrid>
              <a:tr h="739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u="none" strike="noStrike" dirty="0">
                          <a:effectLst/>
                        </a:rPr>
                        <a:t>Component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u="none" strike="noStrike" dirty="0">
                          <a:effectLst/>
                        </a:rPr>
                        <a:t>PAB-Approval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u="none" strike="noStrike" dirty="0">
                          <a:effectLst/>
                        </a:rPr>
                        <a:t>Achievement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u="none" strike="noStrike" dirty="0">
                          <a:effectLst/>
                        </a:rPr>
                        <a:t>% Achievement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6665530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Institutions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35773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35773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100%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7021572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Children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3295230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2714523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82%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2390828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</a:rPr>
                        <a:t>Working Days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184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178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97%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2580602"/>
                  </a:ext>
                </a:extLst>
              </a:tr>
              <a:tr h="492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Food Grain Utilizations (in MTs)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69862.36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56125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80%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2319815"/>
                  </a:ext>
                </a:extLst>
              </a:tr>
              <a:tr h="492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Cooking Cost     (Rs. in Lacs)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31279.9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25128.41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80%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9194053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CCH Engaged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79591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79591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100%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492044"/>
                  </a:ext>
                </a:extLst>
              </a:tr>
              <a:tr h="492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CCH Honorarium (Rs. in Lacs)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11938.65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9550.92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80%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1213609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TA  (Rs. in Lacs)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820.88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646.771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79%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193214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MME (Rs. in Lacs)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877.81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94%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8672329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Kitchen cum Stores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39001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32523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83%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234120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Kitchen Devices 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37132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37124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100%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7357955"/>
                  </a:ext>
                </a:extLst>
              </a:tr>
              <a:tr h="492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Health Check up of children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4180954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3458088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83%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8343519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Annual Data Entry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35773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35741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100%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8732656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</a:rPr>
                        <a:t>Monthly Data Entry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35773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>
                          <a:effectLst/>
                        </a:rPr>
                        <a:t>34800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u="none" strike="noStrike" dirty="0">
                          <a:effectLst/>
                        </a:rPr>
                        <a:t>97%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9890886"/>
                  </a:ext>
                </a:extLst>
              </a:tr>
            </a:tbl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39E22A7C-2802-4FF7-88EC-83EDD5A77C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068500"/>
              </p:ext>
            </p:extLst>
          </p:nvPr>
        </p:nvGraphicFramePr>
        <p:xfrm>
          <a:off x="6096000" y="980727"/>
          <a:ext cx="5774432" cy="526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34F6B86-1BB9-481A-B6E1-91F4F5833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822" y="1196750"/>
            <a:ext cx="6164178" cy="50455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1B0D84D-1C69-4241-8804-78BBE8640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576"/>
            <a:ext cx="12192000" cy="638175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</a:rPr>
              <a:t>Social  Audit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44E806-CDB3-4926-AC7C-6C535E3B3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76" y="905232"/>
            <a:ext cx="11233247" cy="50475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Social Audit is collective monitoring of a scheme by people’s active involvement.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covers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issues of equity and equality along with expenditure in  programme implementation.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Social Audit Units (SAU) under MNREGS, may be actively involved in conducting Social Audit of MDM in all districts.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Key Features and Benefits: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informs and educates people about their rights and entitlements.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provides a collective platform for people to ask queries, express their needs and grievances.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promotes people's participation in all stages of implementation of programme.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brings about transparency and accountability in Govt. schemes.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strengthens decentralised governance.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State has conducted Social Audit in all 24 districts.</a:t>
            </a:r>
            <a:endParaRPr lang="en-US" sz="2000" dirty="0"/>
          </a:p>
        </p:txBody>
      </p:sp>
      <p:sp>
        <p:nvSpPr>
          <p:cNvPr id="19460" name="Slide Number Placeholder 4">
            <a:extLst>
              <a:ext uri="{FF2B5EF4-FFF2-40B4-BE49-F238E27FC236}">
                <a16:creationId xmlns:a16="http://schemas.microsoft.com/office/drawing/2014/main" id="{F9147CB4-DB72-4CBE-96B5-9CB9F57B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B23824-CF92-4069-B6B8-6D6CB4C472D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C4FAE93-1933-4C7C-9A3F-5DE0D76B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288"/>
            <a:ext cx="12192000" cy="638176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</a:rPr>
              <a:t>Proposals and Recommendations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8B3F0D-1A92-499E-8353-69B7D7E24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94665"/>
              </p:ext>
            </p:extLst>
          </p:nvPr>
        </p:nvGraphicFramePr>
        <p:xfrm>
          <a:off x="407368" y="684212"/>
          <a:ext cx="11449274" cy="5769123"/>
        </p:xfrm>
        <a:graphic>
          <a:graphicData uri="http://schemas.openxmlformats.org/drawingml/2006/table">
            <a:tbl>
              <a:tblPr/>
              <a:tblGrid>
                <a:gridCol w="736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81977346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11839825"/>
                    </a:ext>
                  </a:extLst>
                </a:gridCol>
                <a:gridCol w="3096346">
                  <a:extLst>
                    <a:ext uri="{9D8B030D-6E8A-4147-A177-3AD203B41FA5}">
                      <a16:colId xmlns:a16="http://schemas.microsoft.com/office/drawing/2014/main" val="2014270983"/>
                    </a:ext>
                  </a:extLst>
                </a:gridCol>
              </a:tblGrid>
              <a:tr h="620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S. N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2019-20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State’s Proposal for 2020-21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Recommendations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2020-21</a:t>
                      </a:r>
                      <a:endParaRPr lang="en-US" sz="20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2294782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2294717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1894264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997048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997048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891317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(NCLP)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3400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3465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3465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 – Pry &amp; Upy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</a:t>
                      </a:r>
                      <a:r>
                        <a:rPr lang="en-US" sz="1800" b="0" kern="1200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NCLP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Cook-cum-Helpers (Pry +</a:t>
                      </a:r>
                      <a:r>
                        <a:rPr lang="en-IN" sz="1800" b="0" kern="120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U.Pry</a:t>
                      </a: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79591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79591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79591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MDM during</a:t>
                      </a:r>
                      <a:r>
                        <a:rPr lang="en-IN" sz="1800" b="0" kern="1200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Drought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1701348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744254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7.3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7.4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Cook-cum-Helpers 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60496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1" marR="68581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Stores (Repair)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12114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12114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12114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(New)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(Rep.)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30497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30497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30497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1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Central Assistance (Rs in Lakh)</a:t>
                      </a: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1" marR="45431" marT="63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42272.73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39159.20</a:t>
                      </a: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37097.86</a:t>
                      </a: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55D2D5D-4E28-4FEC-8CE1-A66BA05E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6"/>
            <a:ext cx="12192000" cy="639763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</a:rPr>
              <a:t>Recommendations of Central Assistance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E72837-5033-46DD-82E8-68AD3A4C0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026575"/>
              </p:ext>
            </p:extLst>
          </p:nvPr>
        </p:nvGraphicFramePr>
        <p:xfrm>
          <a:off x="911424" y="1412777"/>
          <a:ext cx="10441160" cy="288031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23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2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9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3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for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2019-20 </a:t>
                      </a:r>
                    </a:p>
                  </a:txBody>
                  <a:tcPr marL="68576" marR="6857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State’s Proposal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2020-21   </a:t>
                      </a:r>
                    </a:p>
                  </a:txBody>
                  <a:tcPr marL="68576" marR="6857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Recommendations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- 2020-21</a:t>
                      </a:r>
                    </a:p>
                  </a:txBody>
                  <a:tcPr marL="68576" marR="68576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3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42272.73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39159.20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37097.86</a:t>
                      </a:r>
                      <a:endParaRPr lang="en-US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21" name="Slide Number Placeholder 6">
            <a:extLst>
              <a:ext uri="{FF2B5EF4-FFF2-40B4-BE49-F238E27FC236}">
                <a16:creationId xmlns:a16="http://schemas.microsoft.com/office/drawing/2014/main" id="{C15C9A93-9A8E-4DF7-A4EA-DA802512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BE194-844C-46EC-B4EF-BDA38F9FC87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21522" name="Rectangle 7">
            <a:extLst>
              <a:ext uri="{FF2B5EF4-FFF2-40B4-BE49-F238E27FC236}">
                <a16:creationId xmlns:a16="http://schemas.microsoft.com/office/drawing/2014/main" id="{6C7D721D-74C7-4EC4-8718-AEBC47E79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2504" y="173263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(</a:t>
            </a:r>
            <a:r>
              <a:rPr lang="en-US" altLang="en-US" sz="1600" b="1" dirty="0">
                <a:solidFill>
                  <a:schemeClr val="bg1"/>
                </a:solidFill>
              </a:rPr>
              <a:t>Rs. in Lakhs</a:t>
            </a:r>
            <a:r>
              <a:rPr lang="en-US" altLang="en-US" sz="1800" b="1" dirty="0">
                <a:solidFill>
                  <a:schemeClr val="bg1"/>
                </a:solidFill>
              </a:rPr>
              <a:t>)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EE093F39-C79C-4D3F-80EE-A9CE8650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44" y="6397169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724665EA-9497-4D20-AB49-3871D09C96EC}"/>
              </a:ext>
            </a:extLst>
          </p:cNvPr>
          <p:cNvSpPr/>
          <p:nvPr/>
        </p:nvSpPr>
        <p:spPr>
          <a:xfrm>
            <a:off x="335360" y="548680"/>
            <a:ext cx="4824536" cy="5524048"/>
          </a:xfrm>
          <a:prstGeom prst="cloudCallout">
            <a:avLst>
              <a:gd name="adj1" fmla="val 39855"/>
              <a:gd name="adj2" fmla="val 155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nstantia" panose="02030602050306030303" pitchFamily="18" charset="0"/>
              </a:rPr>
              <a:t>Every Meal to a Child is an offering to the Divinity.</a:t>
            </a:r>
            <a:br>
              <a:rPr lang="en-US" sz="3200" dirty="0">
                <a:latin typeface="Constantia" panose="02030602050306030303" pitchFamily="18" charset="0"/>
              </a:rPr>
            </a:br>
            <a:endParaRPr lang="en-IN" sz="3200" dirty="0">
              <a:latin typeface="Constantia" panose="0203060205030603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38DA63-F9FA-4240-BAB9-67D94BED0EA5}"/>
              </a:ext>
            </a:extLst>
          </p:cNvPr>
          <p:cNvSpPr/>
          <p:nvPr/>
        </p:nvSpPr>
        <p:spPr>
          <a:xfrm rot="21249530">
            <a:off x="7272128" y="5755323"/>
            <a:ext cx="3419475" cy="110799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atin typeface="Chiller" panose="04020404031007020602" pitchFamily="82" charset="0"/>
                <a:cs typeface="+mn-cs"/>
              </a:rPr>
              <a:t>Thank You</a:t>
            </a:r>
            <a:endParaRPr lang="en-IN" sz="6600" dirty="0">
              <a:latin typeface="Chiller" panose="04020404031007020602" pitchFamily="82" charset="0"/>
              <a:cs typeface="+mn-cs"/>
            </a:endParaRPr>
          </a:p>
        </p:txBody>
      </p:sp>
      <p:pic>
        <p:nvPicPr>
          <p:cNvPr id="8" name="Picture 7" descr="C:\Users\hp\Desktop\15.jpg">
            <a:extLst>
              <a:ext uri="{FF2B5EF4-FFF2-40B4-BE49-F238E27FC236}">
                <a16:creationId xmlns:a16="http://schemas.microsoft.com/office/drawing/2014/main" id="{5FA4D296-A6F6-4528-BE94-E1559589D80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1824" y="548680"/>
            <a:ext cx="6768752" cy="51358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F8BDF28-65D6-4BC8-8A24-FA79294FC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5563"/>
            <a:ext cx="12192000" cy="796926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3600" b="1" dirty="0">
                <a:solidFill>
                  <a:srgbClr val="FFFFFF"/>
                </a:solidFill>
              </a:rPr>
              <a:t>Best Practices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8640BD48-F76A-4041-ACE9-B15CF59D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E1FE36-331F-43DA-ADB2-97B6CBC348F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844D40DB-B105-461F-BF50-7724240D6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56351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122B58-3865-432A-902C-4FF6FCB9CDE8}"/>
              </a:ext>
            </a:extLst>
          </p:cNvPr>
          <p:cNvSpPr/>
          <p:nvPr/>
        </p:nvSpPr>
        <p:spPr>
          <a:xfrm>
            <a:off x="911424" y="1082318"/>
            <a:ext cx="10670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indent="-6254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i)	Conducted Social Audit in 4856 schools in all 24 districts through Social Audit Unit Jharkhand during 2019-20.</a:t>
            </a: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  <a:buAutoNum type="romanLcParenR" startAt="2"/>
            </a:pPr>
            <a:r>
              <a:rPr lang="en-US" sz="2400" dirty="0"/>
              <a:t>Additional contribution of Rs. 500/-pm to honorarium of cook-cum-helpers from State’s own resources.</a:t>
            </a: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  <a:buAutoNum type="romanLcParenR" startAt="2"/>
            </a:pPr>
            <a:r>
              <a:rPr lang="en-US" sz="2400" dirty="0"/>
              <a:t>Distribution of 200 ml Milk per child per day in convergences with NDDB (National Dairy Development Board)  in 4 districts viz. Ranchi (17 schools), Bokaro (7 Schools), </a:t>
            </a:r>
            <a:r>
              <a:rPr lang="en-US" sz="2400" dirty="0" err="1"/>
              <a:t>Latehar</a:t>
            </a:r>
            <a:r>
              <a:rPr lang="en-US" sz="2400" dirty="0"/>
              <a:t> (36 schools) and Hazaribagh(7 Schools)  covering one lakh children. </a:t>
            </a: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  <a:buAutoNum type="romanLcParenR" startAt="2"/>
            </a:pPr>
            <a:r>
              <a:rPr lang="en-US" sz="2400" dirty="0"/>
              <a:t>One Egg per child twice a week (Monday and Friday) has been provided through State’s own resources.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F8BDF28-65D6-4BC8-8A24-FA79294FC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5563"/>
            <a:ext cx="12192000" cy="796926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3600" b="1" dirty="0">
                <a:solidFill>
                  <a:srgbClr val="FFFFFF"/>
                </a:solidFill>
              </a:rPr>
              <a:t>Best Practices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8640BD48-F76A-4041-ACE9-B15CF59D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E1FE36-331F-43DA-ADB2-97B6CBC348F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844D40DB-B105-461F-BF50-7724240D6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0" y="6327925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122B58-3865-432A-902C-4FF6FCB9CDE8}"/>
              </a:ext>
            </a:extLst>
          </p:cNvPr>
          <p:cNvSpPr/>
          <p:nvPr/>
        </p:nvSpPr>
        <p:spPr>
          <a:xfrm>
            <a:off x="839416" y="1082319"/>
            <a:ext cx="1087320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v) Provision of additional Rs. 276.40 Lakh under MME from State’s own resources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for strengthening district and block MDM Cell. </a:t>
            </a:r>
          </a:p>
          <a:p>
            <a:pPr marL="533400" indent="-533400" algn="just">
              <a:spcBef>
                <a:spcPts val="600"/>
              </a:spcBef>
              <a:spcAft>
                <a:spcPts val="600"/>
              </a:spcAft>
              <a:buAutoNum type="romanLcParenR" startAt="6"/>
            </a:pPr>
            <a:r>
              <a:rPr lang="en-US" sz="2400" dirty="0"/>
              <a:t>Active participation by Bal Sansad in each school during serving of MDM.</a:t>
            </a:r>
          </a:p>
          <a:p>
            <a:pPr marL="533400" indent="-533400"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297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4A7E6B-279E-49F5-A446-57EEC639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5563"/>
            <a:ext cx="12192000" cy="796926"/>
          </a:xfrm>
          <a:solidFill>
            <a:srgbClr val="558ED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3600" b="1" dirty="0">
                <a:solidFill>
                  <a:srgbClr val="FFFFFF"/>
                </a:solidFill>
              </a:rPr>
              <a:t>Issues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7D60BB52-9EFE-489D-B045-93B18ABF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71487B-5F84-4B86-BF52-A0831DAE593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9D79F3CC-53BE-4034-B577-B5B87050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96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DE7F2D-85D3-433A-B6D5-4244DB8FB3E5}"/>
              </a:ext>
            </a:extLst>
          </p:cNvPr>
          <p:cNvSpPr/>
          <p:nvPr/>
        </p:nvSpPr>
        <p:spPr>
          <a:xfrm>
            <a:off x="840432" y="1339414"/>
            <a:ext cx="1074196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indent="-625475" algn="just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400" dirty="0"/>
              <a:t>Less coverage of the children against the enrolment both in primary (66%) and upper primary (63%).</a:t>
            </a: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  <a:buAutoNum type="romanUcPeriod"/>
            </a:pPr>
            <a:r>
              <a:rPr lang="en-US" sz="2400" dirty="0"/>
              <a:t>Slow progress in construction of kitchen-cum-stores against sanctioned during 2009-10 and 2011-12.</a:t>
            </a: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  <a:buAutoNum type="romanUcPeriod"/>
            </a:pPr>
            <a:r>
              <a:rPr lang="en-US" sz="2400" dirty="0"/>
              <a:t>Less coverage under Health components specially distribution of Iron and Folic Acid and De-worming tablets.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33"/>
            <a:ext cx="12192000" cy="639534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Coverage of Children (Primary &amp; U. Primary)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02197141"/>
              </p:ext>
            </p:extLst>
          </p:nvPr>
        </p:nvGraphicFramePr>
        <p:xfrm>
          <a:off x="7680176" y="836712"/>
          <a:ext cx="3752880" cy="51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41643"/>
              </p:ext>
            </p:extLst>
          </p:nvPr>
        </p:nvGraphicFramePr>
        <p:xfrm>
          <a:off x="544234" y="1556792"/>
          <a:ext cx="6847909" cy="44204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3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0626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Children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(Primary)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(Upper Primary)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375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PAB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%age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PAB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%age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5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Jharkhand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2298182	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1841662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872861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42436F-A003-49D2-BDA8-A65B203CD7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63352" y="6477787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33"/>
            <a:ext cx="12192000" cy="639534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Working Days (Primary &amp; U. Primary)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3154661"/>
              </p:ext>
            </p:extLst>
          </p:nvPr>
        </p:nvGraphicFramePr>
        <p:xfrm>
          <a:off x="7176120" y="1052735"/>
          <a:ext cx="4178744" cy="5303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42436F-A003-49D2-BDA8-A65B203CD7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0" y="6355308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Ministry of HRD, Govt. of India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89624"/>
              </p:ext>
            </p:extLst>
          </p:nvPr>
        </p:nvGraphicFramePr>
        <p:xfrm>
          <a:off x="335360" y="1428736"/>
          <a:ext cx="6336708" cy="41605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67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Working Days (Pry)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Working Days (U.Pry)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PAB Approval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Coverage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PAB Approval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Coverage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8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Jharkhand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133"/>
            <a:ext cx="12192000" cy="639534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lnSpc>
                <a:spcPct val="14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Engagement of Cook-cum-Helpers 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5207"/>
              </p:ext>
            </p:extLst>
          </p:nvPr>
        </p:nvGraphicFramePr>
        <p:xfrm>
          <a:off x="407368" y="1844825"/>
          <a:ext cx="6480720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7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PAB Approval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%age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2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Jharkhand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79591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79,591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8738116"/>
              </p:ext>
            </p:extLst>
          </p:nvPr>
        </p:nvGraphicFramePr>
        <p:xfrm>
          <a:off x="7032104" y="1432652"/>
          <a:ext cx="4550296" cy="466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42436F-A003-49D2-BDA8-A65B203CD7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63352" y="6351589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0119"/>
            <a:ext cx="12192000" cy="639534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lnSpc>
                <a:spcPct val="14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Procurement of Kitchen Devices 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23124"/>
              </p:ext>
            </p:extLst>
          </p:nvPr>
        </p:nvGraphicFramePr>
        <p:xfrm>
          <a:off x="407368" y="1611700"/>
          <a:ext cx="6301724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1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Kitchen Devices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Procured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%age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4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Kitchen Devices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37132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*37124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99.98%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4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Replacement of Kitchen devices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15849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15849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414204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45592863"/>
              </p:ext>
            </p:extLst>
          </p:nvPr>
        </p:nvGraphicFramePr>
        <p:xfrm>
          <a:off x="7032104" y="1143390"/>
          <a:ext cx="4391918" cy="472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42436F-A003-49D2-BDA8-A65B203CD7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75008" y="6347825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Ministry of HRD, Govt. of India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5B7A8E-AE0E-4113-915C-547A03A1C41E}"/>
              </a:ext>
            </a:extLst>
          </p:cNvPr>
          <p:cNvSpPr txBox="1"/>
          <p:nvPr/>
        </p:nvSpPr>
        <p:spPr>
          <a:xfrm>
            <a:off x="430992" y="5881391"/>
            <a:ext cx="630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* 8 Kitchen devices not procured sanctioned during 2009-10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133"/>
            <a:ext cx="12192000" cy="639534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ct val="14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Construction of Kitchen-cum-Stores (Primary &amp; U. Primary)</a:t>
            </a:r>
          </a:p>
        </p:txBody>
      </p:sp>
      <p:graphicFrame>
        <p:nvGraphicFramePr>
          <p:cNvPr id="7" name="Chart 6" descr="76%"/>
          <p:cNvGraphicFramePr/>
          <p:nvPr>
            <p:extLst>
              <p:ext uri="{D42A27DB-BD31-4B8C-83A1-F6EECF244321}">
                <p14:modId xmlns:p14="http://schemas.microsoft.com/office/powerpoint/2010/main" val="2836111532"/>
              </p:ext>
            </p:extLst>
          </p:nvPr>
        </p:nvGraphicFramePr>
        <p:xfrm>
          <a:off x="7392144" y="974249"/>
          <a:ext cx="412421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42436F-A003-49D2-BDA8-A65B203CD7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42225"/>
              </p:ext>
            </p:extLst>
          </p:nvPr>
        </p:nvGraphicFramePr>
        <p:xfrm>
          <a:off x="490735" y="1620589"/>
          <a:ext cx="632534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6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Constructed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%age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Jharkhand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39001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32523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446543" y="6389455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Ministry of HRD, Govt. of India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5220</TotalTime>
  <Words>1228</Words>
  <Application>Microsoft Office PowerPoint</Application>
  <PresentationFormat>Widescreen</PresentationFormat>
  <Paragraphs>343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Calibri</vt:lpstr>
      <vt:lpstr>Cambria</vt:lpstr>
      <vt:lpstr>Chiller</vt:lpstr>
      <vt:lpstr>Constantia</vt:lpstr>
      <vt:lpstr>Times New Roman</vt:lpstr>
      <vt:lpstr>Wingdings</vt:lpstr>
      <vt:lpstr>Office Theme</vt:lpstr>
      <vt:lpstr>1_Office Theme</vt:lpstr>
      <vt:lpstr>2_Office Theme</vt:lpstr>
      <vt:lpstr> PAB - MDM Meeting  for Review of Implementation of MDMS in  Jharkhand  on 29-04-2020  </vt:lpstr>
      <vt:lpstr>Best Practices</vt:lpstr>
      <vt:lpstr>Best Practices</vt:lpstr>
      <vt:lpstr>Issues</vt:lpstr>
      <vt:lpstr>Coverage of Children (Primary &amp; U. Primary)</vt:lpstr>
      <vt:lpstr>Working Days (Primary &amp; U. Primary)</vt:lpstr>
      <vt:lpstr>PowerPoint Presentation</vt:lpstr>
      <vt:lpstr>PowerPoint Presentation</vt:lpstr>
      <vt:lpstr>PowerPoint Presentation</vt:lpstr>
      <vt:lpstr>PowerPoint Presentation</vt:lpstr>
      <vt:lpstr>Health Component - Performance</vt:lpstr>
      <vt:lpstr>PowerPoint Presentation</vt:lpstr>
      <vt:lpstr>PowerPoint Presentation</vt:lpstr>
      <vt:lpstr>Performance Grading Index (PGI)</vt:lpstr>
      <vt:lpstr>Performance Score Card</vt:lpstr>
      <vt:lpstr>Social  Audit </vt:lpstr>
      <vt:lpstr>Proposals and Recommendations  </vt:lpstr>
      <vt:lpstr>Recommendations of Central Assistance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 - MDM Meeting  for Review of Implementation of MDMS in UTs 06.05.2018</dc:title>
  <dc:creator>Admin</dc:creator>
  <cp:lastModifiedBy>dinesh pradhan</cp:lastModifiedBy>
  <cp:revision>362</cp:revision>
  <cp:lastPrinted>2019-05-17T07:35:00Z</cp:lastPrinted>
  <dcterms:created xsi:type="dcterms:W3CDTF">2019-05-02T15:56:32Z</dcterms:created>
  <dcterms:modified xsi:type="dcterms:W3CDTF">2020-10-04T18:08:54Z</dcterms:modified>
</cp:coreProperties>
</file>